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2"/>
  </p:notesMasterIdLst>
  <p:sldIdLst>
    <p:sldId id="1756" r:id="rId2"/>
    <p:sldId id="1763" r:id="rId3"/>
    <p:sldId id="1757" r:id="rId4"/>
    <p:sldId id="1767" r:id="rId5"/>
    <p:sldId id="1765" r:id="rId6"/>
    <p:sldId id="1766" r:id="rId7"/>
    <p:sldId id="1769" r:id="rId8"/>
    <p:sldId id="1761" r:id="rId9"/>
    <p:sldId id="1770" r:id="rId10"/>
    <p:sldId id="1771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F81BD"/>
    <a:srgbClr val="D9E2F4"/>
    <a:srgbClr val="E6B9B8"/>
    <a:srgbClr val="ECE480"/>
    <a:srgbClr val="FF9933"/>
    <a:srgbClr val="FFFF66"/>
    <a:srgbClr val="FFFF99"/>
    <a:srgbClr val="D82028"/>
    <a:srgbClr val="9C7E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36" autoAdjust="0"/>
    <p:restoredTop sz="86306" autoAdjust="0"/>
  </p:normalViewPr>
  <p:slideViewPr>
    <p:cSldViewPr snapToGrid="0">
      <p:cViewPr>
        <p:scale>
          <a:sx n="65" d="100"/>
          <a:sy n="65" d="100"/>
        </p:scale>
        <p:origin x="-600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Не соответствие теме</c:v>
                </c:pt>
                <c:pt idx="1">
                  <c:v>Нет новизны</c:v>
                </c:pt>
                <c:pt idx="2">
                  <c:v>Дефицит содержания</c:v>
                </c:pt>
                <c:pt idx="3">
                  <c:v>Отсутствие самой практики</c:v>
                </c:pt>
                <c:pt idx="4">
                  <c:v>Нет рецензии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</c:v>
                </c:pt>
                <c:pt idx="1">
                  <c:v>9</c:v>
                </c:pt>
                <c:pt idx="2">
                  <c:v>12</c:v>
                </c:pt>
                <c:pt idx="3">
                  <c:v>16</c:v>
                </c:pt>
                <c:pt idx="4">
                  <c:v>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7FF-4AFE-911E-22F7632D9CC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Не соответствие теме</c:v>
                </c:pt>
                <c:pt idx="1">
                  <c:v>Нет новизны</c:v>
                </c:pt>
                <c:pt idx="2">
                  <c:v>Дефицит содержания</c:v>
                </c:pt>
                <c:pt idx="3">
                  <c:v>Отсутствие самой практики</c:v>
                </c:pt>
                <c:pt idx="4">
                  <c:v>Нет рецензии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7FF-4AFE-911E-22F7632D9CC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Не соответствие теме</c:v>
                </c:pt>
                <c:pt idx="1">
                  <c:v>Нет новизны</c:v>
                </c:pt>
                <c:pt idx="2">
                  <c:v>Дефицит содержания</c:v>
                </c:pt>
                <c:pt idx="3">
                  <c:v>Отсутствие самой практики</c:v>
                </c:pt>
                <c:pt idx="4">
                  <c:v>Нет рецензии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7FF-4AFE-911E-22F7632D9C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995200"/>
        <c:axId val="89916544"/>
      </c:barChart>
      <c:catAx>
        <c:axId val="82995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89916544"/>
        <c:crosses val="autoZero"/>
        <c:auto val="1"/>
        <c:lblAlgn val="ctr"/>
        <c:lblOffset val="100"/>
        <c:noMultiLvlLbl val="0"/>
      </c:catAx>
      <c:valAx>
        <c:axId val="89916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829952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практик по формам реализации</a:t>
            </a:r>
          </a:p>
        </c:rich>
      </c:tx>
      <c:layout>
        <c:manualLayout>
          <c:xMode val="edge"/>
          <c:yMode val="edge"/>
          <c:x val="0.1406461401803706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4196589726222323"/>
          <c:y val="0"/>
          <c:w val="0.72619270984751261"/>
          <c:h val="0.911777701955489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9"/>
                <c:pt idx="0">
                  <c:v>Программы</c:v>
                </c:pt>
                <c:pt idx="1">
                  <c:v>Проекты </c:v>
                </c:pt>
                <c:pt idx="2">
                  <c:v>Методические материалы</c:v>
                </c:pt>
                <c:pt idx="3">
                  <c:v>Технологии</c:v>
                </c:pt>
                <c:pt idx="4">
                  <c:v>Система работы</c:v>
                </c:pt>
                <c:pt idx="5">
                  <c:v>Квесты и игры</c:v>
                </c:pt>
                <c:pt idx="6">
                  <c:v>Модели</c:v>
                </c:pt>
                <c:pt idx="7">
                  <c:v>Занятия и тренинги</c:v>
                </c:pt>
                <c:pt idx="8">
                  <c:v>Конкурсы</c:v>
                </c:pt>
              </c:strCache>
            </c:strRef>
          </c:cat>
          <c:val>
            <c:numRef>
              <c:f>Лист1!$B$2:$B$11</c:f>
              <c:numCache>
                <c:formatCode>0%</c:formatCode>
                <c:ptCount val="10"/>
                <c:pt idx="0">
                  <c:v>0.52</c:v>
                </c:pt>
                <c:pt idx="1">
                  <c:v>0.22</c:v>
                </c:pt>
                <c:pt idx="2">
                  <c:v>0.11</c:v>
                </c:pt>
                <c:pt idx="3">
                  <c:v>0.04</c:v>
                </c:pt>
                <c:pt idx="4">
                  <c:v>0.02</c:v>
                </c:pt>
                <c:pt idx="5">
                  <c:v>0.04</c:v>
                </c:pt>
                <c:pt idx="6">
                  <c:v>0.02</c:v>
                </c:pt>
                <c:pt idx="7">
                  <c:v>0.02</c:v>
                </c:pt>
                <c:pt idx="8">
                  <c:v>0.01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FF-48BE-92DE-02C691708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83846656"/>
        <c:axId val="89919424"/>
      </c:barChart>
      <c:catAx>
        <c:axId val="83846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9919424"/>
        <c:crosses val="autoZero"/>
        <c:auto val="1"/>
        <c:lblAlgn val="ctr"/>
        <c:lblOffset val="100"/>
        <c:noMultiLvlLbl val="0"/>
      </c:catAx>
      <c:valAx>
        <c:axId val="89919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3846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распространения</a:t>
            </a:r>
          </a:p>
        </c:rich>
      </c:tx>
      <c:layout>
        <c:manualLayout>
          <c:xMode val="edge"/>
          <c:yMode val="edge"/>
          <c:x val="0.11817577993744129"/>
          <c:y val="3.314044004704544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2613199214512123E-2"/>
          <c:y val="0.3341365417880055"/>
          <c:w val="0.52318990000057064"/>
          <c:h val="0.6018219439031332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07E-4279-9CA4-7FE6EEFFBD74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07E-4279-9CA4-7FE6EEFFBD74}"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07E-4279-9CA4-7FE6EEFFB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Федеральный уровень</c:v>
                </c:pt>
                <c:pt idx="1">
                  <c:v>Региональный уровень</c:v>
                </c:pt>
                <c:pt idx="2">
                  <c:v>Муниципальный уровень и уровень ОО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</c:v>
                </c:pt>
                <c:pt idx="1">
                  <c:v>0.57999999999999996</c:v>
                </c:pt>
                <c:pt idx="2">
                  <c:v>0.12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07E-4279-9CA4-7FE6EEFFBD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59906270696837161"/>
          <c:y val="0.25781070031824349"/>
          <c:w val="0.38639763076012473"/>
          <c:h val="0.59007155914973963"/>
        </c:manualLayout>
      </c:layout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практик по площадкам реализации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2.959056531602328E-2"/>
          <c:y val="0.11421028081939373"/>
          <c:w val="0.59305641293658573"/>
          <c:h val="0.8647500774030565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0B0-4AD9-918A-B6B6C31F3C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4EB-490B-A6C5-FF23F65834C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84EB-490B-A6C5-FF23F65834C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4EB-490B-A6C5-FF23F65834C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4EB-490B-A6C5-FF23F65834C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4EB-490B-A6C5-FF23F65834C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84EB-490B-A6C5-FF23F65834C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4EB-490B-A6C5-FF23F65834CD}"/>
              </c:ext>
            </c:extLst>
          </c:dPt>
          <c:dLbls>
            <c:dLbl>
              <c:idx val="1"/>
              <c:layout>
                <c:manualLayout>
                  <c:x val="0.11404522679674452"/>
                  <c:y val="-0.1697816258212916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4EB-490B-A6C5-FF23F65834CD}"/>
                </c:ext>
              </c:extLst>
            </c:dLbl>
            <c:dLbl>
              <c:idx val="2"/>
              <c:layout>
                <c:manualLayout>
                  <c:x val="0.10387595137734318"/>
                  <c:y val="-5.744760981938313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4EB-490B-A6C5-FF23F65834CD}"/>
                </c:ext>
              </c:extLst>
            </c:dLbl>
            <c:dLbl>
              <c:idx val="3"/>
              <c:layout>
                <c:manualLayout>
                  <c:x val="8.5349451675901133E-2"/>
                  <c:y val="2.90398597209954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4EB-490B-A6C5-FF23F65834CD}"/>
                </c:ext>
              </c:extLst>
            </c:dLbl>
            <c:dLbl>
              <c:idx val="4"/>
              <c:layout>
                <c:manualLayout>
                  <c:x val="0.10971253855058631"/>
                  <c:y val="0.1003539372109350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4EB-490B-A6C5-FF23F65834CD}"/>
                </c:ext>
              </c:extLst>
            </c:dLbl>
            <c:dLbl>
              <c:idx val="5"/>
              <c:layout>
                <c:manualLayout>
                  <c:x val="9.4609545522829866E-2"/>
                  <c:y val="0.1343144592591174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4EB-490B-A6C5-FF23F65834CD}"/>
                </c:ext>
              </c:extLst>
            </c:dLbl>
            <c:dLbl>
              <c:idx val="6"/>
              <c:layout>
                <c:manualLayout>
                  <c:x val="6.3646118557176029E-2"/>
                  <c:y val="0.1310469642355541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4EB-490B-A6C5-FF23F65834CD}"/>
                </c:ext>
              </c:extLst>
            </c:dLbl>
            <c:dLbl>
              <c:idx val="7"/>
              <c:layout>
                <c:manualLayout>
                  <c:x val="1.5651885207305205E-2"/>
                  <c:y val="9.566576016428222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4EB-490B-A6C5-FF23F65834CD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Общеобразовательные организации</c:v>
                </c:pt>
                <c:pt idx="1">
                  <c:v>ПОО СПО</c:v>
                </c:pt>
                <c:pt idx="2">
                  <c:v>Смешанные организации</c:v>
                </c:pt>
                <c:pt idx="3">
                  <c:v>ППМС-центры</c:v>
                </c:pt>
                <c:pt idx="4">
                  <c:v>Организация развития образования и повышения квалификации педагогов</c:v>
                </c:pt>
                <c:pt idx="5">
                  <c:v>Организация дополнительного образования детей</c:v>
                </c:pt>
                <c:pt idx="6">
                  <c:v>Социально-реабилитационные центры</c:v>
                </c:pt>
                <c:pt idx="7">
                  <c:v>Организация профилактики социального сиротства
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126</c:v>
                </c:pt>
                <c:pt idx="1">
                  <c:v>31</c:v>
                </c:pt>
                <c:pt idx="2">
                  <c:v>17</c:v>
                </c:pt>
                <c:pt idx="3">
                  <c:v>15</c:v>
                </c:pt>
                <c:pt idx="4">
                  <c:v>12</c:v>
                </c:pt>
                <c:pt idx="5">
                  <c:v>15</c:v>
                </c:pt>
                <c:pt idx="6">
                  <c:v>11</c:v>
                </c:pt>
                <c:pt idx="7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4EB-490B-A6C5-FF23F65834C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38857617602287"/>
          <c:y val="0.11269056706160326"/>
          <c:w val="0.36919433527611395"/>
          <c:h val="0.8537630770669377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4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vert="horz"/>
          <a:lstStyle/>
          <a:p>
            <a:pPr>
              <a:defRPr>
                <a:solidFill>
                  <a:schemeClr val="accent4">
                    <a:lumMod val="75000"/>
                  </a:schemeClr>
                </a:solidFill>
              </a:defRPr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Тематическое распределение практик воспитательной работы – 85  </a:t>
            </a:r>
          </a:p>
        </c:rich>
      </c:tx>
      <c:layout>
        <c:manualLayout>
          <c:xMode val="edge"/>
          <c:yMode val="edge"/>
          <c:x val="0.27779731322863754"/>
          <c:y val="4.9382725650379249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8005123204331437"/>
          <c:y val="8.2234486679204175E-2"/>
          <c:w val="0.6035593656153424"/>
          <c:h val="0.8480987358994334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1FE-4F24-921F-996627A66A3C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FE-4F24-921F-996627A66A3C}"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1FE-4F24-921F-996627A66A3C}"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FE-4F24-921F-996627A66A3C}"/>
                </c:ext>
              </c:extLst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FE-4F24-921F-996627A66A3C}"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FE-4F24-921F-996627A66A3C}"/>
                </c:ext>
              </c:extLst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FE-4F24-921F-996627A66A3C}"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1FE-4F24-921F-996627A66A3C}"/>
                </c:ext>
              </c:extLst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1FE-4F24-921F-996627A66A3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9"/>
                <c:pt idx="0">
                  <c:v> Детские и молодежные общественные организации</c:v>
                </c:pt>
                <c:pt idx="1">
                  <c:v> Социальная адаптация и воспитание обучающихся с ОВЗ</c:v>
                </c:pt>
                <c:pt idx="2">
                  <c:v>Профориентация и трудовое воспитание</c:v>
                </c:pt>
                <c:pt idx="3">
                  <c:v>Добровольчество, самоуправление, социальное проектирование и детское наставничество</c:v>
                </c:pt>
                <c:pt idx="4">
                  <c:v> Формирование ценностей здорового образа жизни (ЗОЖ)  и безопасного поведения</c:v>
                </c:pt>
                <c:pt idx="5">
                  <c:v>Духовно-нравственное и патриотическое воспитание</c:v>
                </c:pt>
                <c:pt idx="6">
                  <c:v>Правовое воспитание и формирование законопослушного поведения</c:v>
                </c:pt>
                <c:pt idx="7">
                  <c:v>Эстетическое воспитание и культурное развитие</c:v>
                </c:pt>
                <c:pt idx="8">
                  <c:v> Экологическое воспитание</c:v>
                </c:pt>
              </c:strCache>
            </c:strRef>
          </c:cat>
          <c:val>
            <c:numRef>
              <c:f>Лист1!$B$2:$B$11</c:f>
              <c:numCache>
                <c:formatCode>0</c:formatCode>
                <c:ptCount val="10"/>
                <c:pt idx="0">
                  <c:v>3</c:v>
                </c:pt>
                <c:pt idx="1">
                  <c:v>7</c:v>
                </c:pt>
                <c:pt idx="2">
                  <c:v>5</c:v>
                </c:pt>
                <c:pt idx="3">
                  <c:v>15</c:v>
                </c:pt>
                <c:pt idx="4">
                  <c:v>11</c:v>
                </c:pt>
                <c:pt idx="5">
                  <c:v>24</c:v>
                </c:pt>
                <c:pt idx="6">
                  <c:v>8</c:v>
                </c:pt>
                <c:pt idx="7">
                  <c:v>8</c:v>
                </c:pt>
                <c:pt idx="8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FF-48BE-92DE-02C691708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87739392"/>
        <c:axId val="65479232"/>
      </c:barChart>
      <c:catAx>
        <c:axId val="87739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250" baseline="0"/>
            </a:pPr>
            <a:endParaRPr lang="ru-RU"/>
          </a:p>
        </c:txPr>
        <c:crossAx val="65479232"/>
        <c:crosses val="autoZero"/>
        <c:auto val="1"/>
        <c:lblAlgn val="ctr"/>
        <c:lblOffset val="100"/>
        <c:noMultiLvlLbl val="0"/>
      </c:catAx>
      <c:valAx>
        <c:axId val="65479232"/>
        <c:scaling>
          <c:orientation val="minMax"/>
        </c:scaling>
        <c:delete val="0"/>
        <c:axPos val="b"/>
        <c:majorGridlines/>
        <c:numFmt formatCode="0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87739392"/>
        <c:crosses val="autoZero"/>
        <c:crossBetween val="between"/>
      </c:valAx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 sz="1440" baseline="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 rot="0" vert="horz"/>
          <a:lstStyle/>
          <a:p>
            <a:pPr algn="ctr" rtl="0">
              <a:defRPr lang="ru-RU" sz="1728" b="1" i="0" u="none" strike="noStrike" kern="1200" baseline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728" b="1" i="0" u="none" strike="noStrike" kern="1200" baseline="0" dirty="0">
                <a:solidFill>
                  <a:schemeClr val="accent4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Тематическое распределение практик профилактической работы – 150  </a:t>
            </a:r>
          </a:p>
        </c:rich>
      </c:tx>
      <c:layout>
        <c:manualLayout>
          <c:xMode val="edge"/>
          <c:yMode val="edge"/>
          <c:x val="0.27779731322863754"/>
          <c:y val="3.6430272674198088E-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8741418875320813"/>
          <c:y val="8.2234486679204175E-2"/>
          <c:w val="0.49707133188758057"/>
          <c:h val="0.8544982705352912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0F8-48E4-8FB2-6F30B1F27FE7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0F8-48E4-8FB2-6F30B1F27FE7}"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0F8-48E4-8FB2-6F30B1F27FE7}"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0F8-48E4-8FB2-6F30B1F27FE7}"/>
                </c:ext>
              </c:extLst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0F8-48E4-8FB2-6F30B1F27FE7}"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0F8-48E4-8FB2-6F30B1F27FE7}"/>
                </c:ext>
              </c:extLst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0F8-48E4-8FB2-6F30B1F27FE7}"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0F8-48E4-8FB2-6F30B1F27FE7}"/>
                </c:ext>
              </c:extLst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0F8-48E4-8FB2-6F30B1F27FE7}"/>
                </c:ext>
              </c:extLst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0F8-48E4-8FB2-6F30B1F27FE7}"/>
                </c:ext>
              </c:extLst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0F8-48E4-8FB2-6F30B1F27FE7}"/>
                </c:ext>
              </c:extLst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0F8-48E4-8FB2-6F30B1F27FE7}"/>
                </c:ext>
              </c:extLst>
            </c:dLbl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0F8-48E4-8FB2-6F30B1F27FE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Информационная безопасность и медиаграммотность </c:v>
                </c:pt>
                <c:pt idx="1">
                  <c:v>Работа с родителям и семьей</c:v>
                </c:pt>
                <c:pt idx="2">
                  <c:v>Профилактика аддиктивного поведения</c:v>
                </c:pt>
                <c:pt idx="3">
                  <c:v>Профилактика суицидального поведения</c:v>
                </c:pt>
                <c:pt idx="4">
                  <c:v>Профилактика девиантного и деструктивного поведения</c:v>
                </c:pt>
                <c:pt idx="5">
                  <c:v>Безопасность образовательной среды. Профилактика буллинга. Работа службы медиации (примирения)</c:v>
                </c:pt>
                <c:pt idx="6">
                  <c:v>Работа с подростками состоящих на различных видах профилактического учета, вступивших в конфликт с законом</c:v>
                </c:pt>
                <c:pt idx="7">
                  <c:v>Работа с обучающимися группы социального риска, находящихся в ТЖС</c:v>
                </c:pt>
                <c:pt idx="8">
                  <c:v> Профилактика экстремизма и терроризма</c:v>
                </c:pt>
                <c:pt idx="9">
                  <c:v>Профилактика дезадаптации, развитие личностных качеств и ценностных ориентиров</c:v>
                </c:pt>
                <c:pt idx="10">
                  <c:v>Повышение профессиональной компетентности педагогов, наставничество и  профилактика эмоционального выгорания</c:v>
                </c:pt>
                <c:pt idx="11">
                  <c:v>Профилактика стрессов у обучающихся, психологическая подготовка к экзаменам</c:v>
                </c:pt>
                <c:pt idx="12">
                  <c:v>Формирование гендерной идентичности и половое воспитание (в т.ч. ВИЧ/СПИД)</c:v>
                </c:pt>
              </c:strCache>
            </c:strRef>
          </c:cat>
          <c:val>
            <c:numRef>
              <c:f>Лист1!$B$2:$B$14</c:f>
              <c:numCache>
                <c:formatCode>0</c:formatCode>
                <c:ptCount val="13"/>
                <c:pt idx="0">
                  <c:v>7</c:v>
                </c:pt>
                <c:pt idx="1">
                  <c:v>15</c:v>
                </c:pt>
                <c:pt idx="2">
                  <c:v>14</c:v>
                </c:pt>
                <c:pt idx="3">
                  <c:v>9</c:v>
                </c:pt>
                <c:pt idx="4">
                  <c:v>15</c:v>
                </c:pt>
                <c:pt idx="5">
                  <c:v>15</c:v>
                </c:pt>
                <c:pt idx="6">
                  <c:v>8</c:v>
                </c:pt>
                <c:pt idx="7">
                  <c:v>17</c:v>
                </c:pt>
                <c:pt idx="8">
                  <c:v>2</c:v>
                </c:pt>
                <c:pt idx="9">
                  <c:v>28</c:v>
                </c:pt>
                <c:pt idx="10">
                  <c:v>10</c:v>
                </c:pt>
                <c:pt idx="11">
                  <c:v>5</c:v>
                </c:pt>
                <c:pt idx="1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FF-48BE-92DE-02C691708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89724928"/>
        <c:axId val="65482112"/>
      </c:barChart>
      <c:catAx>
        <c:axId val="897249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1150" baseline="0"/>
            </a:pPr>
            <a:endParaRPr lang="ru-RU"/>
          </a:p>
        </c:txPr>
        <c:crossAx val="65482112"/>
        <c:crosses val="autoZero"/>
        <c:auto val="1"/>
        <c:lblAlgn val="ctr"/>
        <c:lblOffset val="100"/>
        <c:noMultiLvlLbl val="0"/>
      </c:catAx>
      <c:valAx>
        <c:axId val="65482112"/>
        <c:scaling>
          <c:orientation val="minMax"/>
        </c:scaling>
        <c:delete val="0"/>
        <c:axPos val="b"/>
        <c:majorGridlines/>
        <c:numFmt formatCode="0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89724928"/>
        <c:crosses val="autoZero"/>
        <c:crossBetween val="between"/>
      </c:valAx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 sz="1300" baseline="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D88496-840E-4541-88FB-A1AC52387D9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830BE888-8A7A-4636-88E0-CC6DFD7A9F28}">
      <dgm:prSet phldrT="[Текст]"/>
      <dgm:spPr/>
      <dgm:t>
        <a:bodyPr/>
        <a:lstStyle/>
        <a:p>
          <a:endParaRPr lang="ru-RU" dirty="0"/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2022 год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182 практики</a:t>
          </a:r>
        </a:p>
      </dgm:t>
    </dgm:pt>
    <dgm:pt modelId="{47E19627-62EA-42BF-B83E-08CFF2124FC9}" type="parTrans" cxnId="{CEDB2E7C-63A7-4042-A312-EFDE86B5199A}">
      <dgm:prSet/>
      <dgm:spPr/>
      <dgm:t>
        <a:bodyPr/>
        <a:lstStyle/>
        <a:p>
          <a:endParaRPr lang="ru-RU"/>
        </a:p>
      </dgm:t>
    </dgm:pt>
    <dgm:pt modelId="{2441097A-1789-4FCA-B68D-0781A0D5B808}" type="sibTrans" cxnId="{CEDB2E7C-63A7-4042-A312-EFDE86B5199A}">
      <dgm:prSet/>
      <dgm:spPr/>
      <dgm:t>
        <a:bodyPr/>
        <a:lstStyle/>
        <a:p>
          <a:endParaRPr lang="ru-RU"/>
        </a:p>
      </dgm:t>
    </dgm:pt>
    <dgm:pt modelId="{208F4653-BFBA-4C96-A117-76A34410A33B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2023 год</a:t>
          </a:r>
        </a:p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255 практик</a:t>
          </a:r>
          <a:r>
            <a:rPr lang="ru-RU" dirty="0"/>
            <a:t> </a:t>
          </a:r>
        </a:p>
      </dgm:t>
    </dgm:pt>
    <dgm:pt modelId="{A60552E7-D087-4379-AA60-00058F04507A}" type="parTrans" cxnId="{ED70E20C-8197-4549-8363-8B4C6AD2A687}">
      <dgm:prSet/>
      <dgm:spPr/>
      <dgm:t>
        <a:bodyPr/>
        <a:lstStyle/>
        <a:p>
          <a:endParaRPr lang="ru-RU"/>
        </a:p>
      </dgm:t>
    </dgm:pt>
    <dgm:pt modelId="{DA0B28AB-D0A7-45D0-AAA2-F9F4FB8E54AE}" type="sibTrans" cxnId="{ED70E20C-8197-4549-8363-8B4C6AD2A687}">
      <dgm:prSet/>
      <dgm:spPr/>
      <dgm:t>
        <a:bodyPr/>
        <a:lstStyle/>
        <a:p>
          <a:endParaRPr lang="ru-RU"/>
        </a:p>
      </dgm:t>
    </dgm:pt>
    <dgm:pt modelId="{5777B6E8-CDAA-42BB-9462-A0CA80E32B69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2024</a:t>
          </a:r>
        </a:p>
      </dgm:t>
    </dgm:pt>
    <dgm:pt modelId="{B9942311-E225-4444-8827-33A98FF6AC2F}" type="parTrans" cxnId="{C9AE3212-28C5-429E-AC3A-764F0D476562}">
      <dgm:prSet/>
      <dgm:spPr/>
      <dgm:t>
        <a:bodyPr/>
        <a:lstStyle/>
        <a:p>
          <a:endParaRPr lang="ru-RU"/>
        </a:p>
      </dgm:t>
    </dgm:pt>
    <dgm:pt modelId="{930C0F07-0A63-417D-A59E-97BFA97B044A}" type="sibTrans" cxnId="{C9AE3212-28C5-429E-AC3A-764F0D476562}">
      <dgm:prSet/>
      <dgm:spPr/>
      <dgm:t>
        <a:bodyPr/>
        <a:lstStyle/>
        <a:p>
          <a:endParaRPr lang="ru-RU"/>
        </a:p>
      </dgm:t>
    </dgm:pt>
    <dgm:pt modelId="{826E95D2-FA09-45C4-93F5-7E65CAF941C2}" type="pres">
      <dgm:prSet presAssocID="{58D88496-840E-4541-88FB-A1AC52387D9E}" presName="arrowDiagram" presStyleCnt="0">
        <dgm:presLayoutVars>
          <dgm:chMax val="5"/>
          <dgm:dir/>
          <dgm:resizeHandles val="exact"/>
        </dgm:presLayoutVars>
      </dgm:prSet>
      <dgm:spPr/>
    </dgm:pt>
    <dgm:pt modelId="{95958F44-A945-48B6-994D-6ADEE9FC25E6}" type="pres">
      <dgm:prSet presAssocID="{58D88496-840E-4541-88FB-A1AC52387D9E}" presName="arrow" presStyleLbl="bgShp" presStyleIdx="0" presStyleCnt="1"/>
      <dgm:spPr/>
    </dgm:pt>
    <dgm:pt modelId="{DE93099A-9A49-4882-9034-BD6040BBD795}" type="pres">
      <dgm:prSet presAssocID="{58D88496-840E-4541-88FB-A1AC52387D9E}" presName="arrowDiagram3" presStyleCnt="0"/>
      <dgm:spPr/>
    </dgm:pt>
    <dgm:pt modelId="{CBB6231D-E015-465B-B72A-FC8AE6914A80}" type="pres">
      <dgm:prSet presAssocID="{830BE888-8A7A-4636-88E0-CC6DFD7A9F28}" presName="bullet3a" presStyleLbl="node1" presStyleIdx="0" presStyleCnt="3"/>
      <dgm:spPr/>
    </dgm:pt>
    <dgm:pt modelId="{A7EDE5B8-A2AD-4332-9D55-D9D80A8CDB2B}" type="pres">
      <dgm:prSet presAssocID="{830BE888-8A7A-4636-88E0-CC6DFD7A9F28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3111F5-BE50-4803-81F3-995F47603F11}" type="pres">
      <dgm:prSet presAssocID="{208F4653-BFBA-4C96-A117-76A34410A33B}" presName="bullet3b" presStyleLbl="node1" presStyleIdx="1" presStyleCnt="3"/>
      <dgm:spPr/>
    </dgm:pt>
    <dgm:pt modelId="{65CCF195-D713-49D8-B621-45FD3F274FF3}" type="pres">
      <dgm:prSet presAssocID="{208F4653-BFBA-4C96-A117-76A34410A33B}" presName="textBox3b" presStyleLbl="revTx" presStyleIdx="1" presStyleCnt="3" custLinFactNeighborX="2726" custLinFactNeighborY="2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3CA8D8-0532-412A-955B-F128B27F3BA7}" type="pres">
      <dgm:prSet presAssocID="{5777B6E8-CDAA-42BB-9462-A0CA80E32B69}" presName="bullet3c" presStyleLbl="node1" presStyleIdx="2" presStyleCnt="3"/>
      <dgm:spPr/>
    </dgm:pt>
    <dgm:pt modelId="{E3B9AA37-6FB4-46B5-866D-F731BF218F41}" type="pres">
      <dgm:prSet presAssocID="{5777B6E8-CDAA-42BB-9462-A0CA80E32B69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3A0839-83DB-4D23-AC14-2181BA56EFA8}" type="presOf" srcId="{58D88496-840E-4541-88FB-A1AC52387D9E}" destId="{826E95D2-FA09-45C4-93F5-7E65CAF941C2}" srcOrd="0" destOrd="0" presId="urn:microsoft.com/office/officeart/2005/8/layout/arrow2"/>
    <dgm:cxn modelId="{CEDB2E7C-63A7-4042-A312-EFDE86B5199A}" srcId="{58D88496-840E-4541-88FB-A1AC52387D9E}" destId="{830BE888-8A7A-4636-88E0-CC6DFD7A9F28}" srcOrd="0" destOrd="0" parTransId="{47E19627-62EA-42BF-B83E-08CFF2124FC9}" sibTransId="{2441097A-1789-4FCA-B68D-0781A0D5B808}"/>
    <dgm:cxn modelId="{ED70E20C-8197-4549-8363-8B4C6AD2A687}" srcId="{58D88496-840E-4541-88FB-A1AC52387D9E}" destId="{208F4653-BFBA-4C96-A117-76A34410A33B}" srcOrd="1" destOrd="0" parTransId="{A60552E7-D087-4379-AA60-00058F04507A}" sibTransId="{DA0B28AB-D0A7-45D0-AAA2-F9F4FB8E54AE}"/>
    <dgm:cxn modelId="{B1531C4E-80D0-4560-8C99-7955AD9B7F83}" type="presOf" srcId="{5777B6E8-CDAA-42BB-9462-A0CA80E32B69}" destId="{E3B9AA37-6FB4-46B5-866D-F731BF218F41}" srcOrd="0" destOrd="0" presId="urn:microsoft.com/office/officeart/2005/8/layout/arrow2"/>
    <dgm:cxn modelId="{EEFFDA06-BDA2-4506-BCAB-5B2A52036ACB}" type="presOf" srcId="{830BE888-8A7A-4636-88E0-CC6DFD7A9F28}" destId="{A7EDE5B8-A2AD-4332-9D55-D9D80A8CDB2B}" srcOrd="0" destOrd="0" presId="urn:microsoft.com/office/officeart/2005/8/layout/arrow2"/>
    <dgm:cxn modelId="{C9AE3212-28C5-429E-AC3A-764F0D476562}" srcId="{58D88496-840E-4541-88FB-A1AC52387D9E}" destId="{5777B6E8-CDAA-42BB-9462-A0CA80E32B69}" srcOrd="2" destOrd="0" parTransId="{B9942311-E225-4444-8827-33A98FF6AC2F}" sibTransId="{930C0F07-0A63-417D-A59E-97BFA97B044A}"/>
    <dgm:cxn modelId="{36B194D9-3A8E-4FCE-BCB2-947D2265AD89}" type="presOf" srcId="{208F4653-BFBA-4C96-A117-76A34410A33B}" destId="{65CCF195-D713-49D8-B621-45FD3F274FF3}" srcOrd="0" destOrd="0" presId="urn:microsoft.com/office/officeart/2005/8/layout/arrow2"/>
    <dgm:cxn modelId="{2BD29DCE-DAF3-431F-8696-BFDA6EA3C9B4}" type="presParOf" srcId="{826E95D2-FA09-45C4-93F5-7E65CAF941C2}" destId="{95958F44-A945-48B6-994D-6ADEE9FC25E6}" srcOrd="0" destOrd="0" presId="urn:microsoft.com/office/officeart/2005/8/layout/arrow2"/>
    <dgm:cxn modelId="{25E8E24B-B9D6-44EA-BF15-10EFE7FB6E0B}" type="presParOf" srcId="{826E95D2-FA09-45C4-93F5-7E65CAF941C2}" destId="{DE93099A-9A49-4882-9034-BD6040BBD795}" srcOrd="1" destOrd="0" presId="urn:microsoft.com/office/officeart/2005/8/layout/arrow2"/>
    <dgm:cxn modelId="{4C9570AD-B438-4848-A059-DE5A3A6164B3}" type="presParOf" srcId="{DE93099A-9A49-4882-9034-BD6040BBD795}" destId="{CBB6231D-E015-465B-B72A-FC8AE6914A80}" srcOrd="0" destOrd="0" presId="urn:microsoft.com/office/officeart/2005/8/layout/arrow2"/>
    <dgm:cxn modelId="{492CE4F4-DE1C-405B-9D6F-DB8C7691FE68}" type="presParOf" srcId="{DE93099A-9A49-4882-9034-BD6040BBD795}" destId="{A7EDE5B8-A2AD-4332-9D55-D9D80A8CDB2B}" srcOrd="1" destOrd="0" presId="urn:microsoft.com/office/officeart/2005/8/layout/arrow2"/>
    <dgm:cxn modelId="{A4D24F74-6E4A-43D6-B8B3-188FD98319A7}" type="presParOf" srcId="{DE93099A-9A49-4882-9034-BD6040BBD795}" destId="{0F3111F5-BE50-4803-81F3-995F47603F11}" srcOrd="2" destOrd="0" presId="urn:microsoft.com/office/officeart/2005/8/layout/arrow2"/>
    <dgm:cxn modelId="{C717A0C4-EC25-4FA9-B951-D6D40F6B6F29}" type="presParOf" srcId="{DE93099A-9A49-4882-9034-BD6040BBD795}" destId="{65CCF195-D713-49D8-B621-45FD3F274FF3}" srcOrd="3" destOrd="0" presId="urn:microsoft.com/office/officeart/2005/8/layout/arrow2"/>
    <dgm:cxn modelId="{D8A3E54B-5865-4663-81B8-C1C9A223893C}" type="presParOf" srcId="{DE93099A-9A49-4882-9034-BD6040BBD795}" destId="{E13CA8D8-0532-412A-955B-F128B27F3BA7}" srcOrd="4" destOrd="0" presId="urn:microsoft.com/office/officeart/2005/8/layout/arrow2"/>
    <dgm:cxn modelId="{DBE150ED-0B92-4529-954A-0E5599BF776D}" type="presParOf" srcId="{DE93099A-9A49-4882-9034-BD6040BBD795}" destId="{E3B9AA37-6FB4-46B5-866D-F731BF218F41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958F44-A945-48B6-994D-6ADEE9FC25E6}">
      <dsp:nvSpPr>
        <dsp:cNvPr id="0" name=""/>
        <dsp:cNvSpPr/>
      </dsp:nvSpPr>
      <dsp:spPr>
        <a:xfrm>
          <a:off x="0" y="496606"/>
          <a:ext cx="5426888" cy="339180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B6231D-E015-465B-B72A-FC8AE6914A80}">
      <dsp:nvSpPr>
        <dsp:cNvPr id="0" name=""/>
        <dsp:cNvSpPr/>
      </dsp:nvSpPr>
      <dsp:spPr>
        <a:xfrm>
          <a:off x="689214" y="2837630"/>
          <a:ext cx="141099" cy="1410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DE5B8-A2AD-4332-9D55-D9D80A8CDB2B}">
      <dsp:nvSpPr>
        <dsp:cNvPr id="0" name=""/>
        <dsp:cNvSpPr/>
      </dsp:nvSpPr>
      <dsp:spPr>
        <a:xfrm>
          <a:off x="759764" y="2908180"/>
          <a:ext cx="1264464" cy="980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765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2022 год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182 практики</a:t>
          </a:r>
        </a:p>
      </dsp:txBody>
      <dsp:txXfrm>
        <a:off x="759764" y="2908180"/>
        <a:ext cx="1264464" cy="980231"/>
      </dsp:txXfrm>
    </dsp:sp>
    <dsp:sp modelId="{0F3111F5-BE50-4803-81F3-995F47603F11}">
      <dsp:nvSpPr>
        <dsp:cNvPr id="0" name=""/>
        <dsp:cNvSpPr/>
      </dsp:nvSpPr>
      <dsp:spPr>
        <a:xfrm>
          <a:off x="1934685" y="1915738"/>
          <a:ext cx="255063" cy="25506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CF195-D713-49D8-B621-45FD3F274FF3}">
      <dsp:nvSpPr>
        <dsp:cNvPr id="0" name=""/>
        <dsp:cNvSpPr/>
      </dsp:nvSpPr>
      <dsp:spPr>
        <a:xfrm>
          <a:off x="2097722" y="2081390"/>
          <a:ext cx="1302453" cy="1845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53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2023 год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255 практик</a:t>
          </a:r>
          <a:r>
            <a:rPr lang="ru-RU" sz="1600" kern="1200" dirty="0"/>
            <a:t> </a:t>
          </a:r>
        </a:p>
      </dsp:txBody>
      <dsp:txXfrm>
        <a:off x="2097722" y="2081390"/>
        <a:ext cx="1302453" cy="1845141"/>
      </dsp:txXfrm>
    </dsp:sp>
    <dsp:sp modelId="{E13CA8D8-0532-412A-955B-F128B27F3BA7}">
      <dsp:nvSpPr>
        <dsp:cNvPr id="0" name=""/>
        <dsp:cNvSpPr/>
      </dsp:nvSpPr>
      <dsp:spPr>
        <a:xfrm>
          <a:off x="3432506" y="1354733"/>
          <a:ext cx="352747" cy="3527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B9AA37-6FB4-46B5-866D-F731BF218F41}">
      <dsp:nvSpPr>
        <dsp:cNvPr id="0" name=""/>
        <dsp:cNvSpPr/>
      </dsp:nvSpPr>
      <dsp:spPr>
        <a:xfrm>
          <a:off x="3608880" y="1531107"/>
          <a:ext cx="1302453" cy="2357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914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2024</a:t>
          </a:r>
        </a:p>
      </dsp:txBody>
      <dsp:txXfrm>
        <a:off x="3608880" y="1531107"/>
        <a:ext cx="1302453" cy="2357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body"/>
          </p:nvPr>
        </p:nvSpPr>
        <p:spPr>
          <a:xfrm>
            <a:off x="749350" y="5514073"/>
            <a:ext cx="5994443" cy="5223654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7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51822" cy="58005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</a:p>
        </p:txBody>
      </p:sp>
      <p:sp>
        <p:nvSpPr>
          <p:cNvPr id="74" name="PlaceHolder 3"/>
          <p:cNvSpPr>
            <a:spLocks noGrp="1"/>
          </p:cNvSpPr>
          <p:nvPr>
            <p:ph type="dt"/>
          </p:nvPr>
        </p:nvSpPr>
        <p:spPr>
          <a:xfrm>
            <a:off x="4241321" y="0"/>
            <a:ext cx="3251822" cy="580059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75" name="PlaceHolder 4"/>
          <p:cNvSpPr>
            <a:spLocks noGrp="1"/>
          </p:cNvSpPr>
          <p:nvPr>
            <p:ph type="ftr"/>
          </p:nvPr>
        </p:nvSpPr>
        <p:spPr>
          <a:xfrm>
            <a:off x="0" y="11028538"/>
            <a:ext cx="3251822" cy="580059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76" name="PlaceHolder 5"/>
          <p:cNvSpPr>
            <a:spLocks noGrp="1"/>
          </p:cNvSpPr>
          <p:nvPr>
            <p:ph type="sldNum"/>
          </p:nvPr>
        </p:nvSpPr>
        <p:spPr>
          <a:xfrm>
            <a:off x="4241321" y="11028538"/>
            <a:ext cx="3251822" cy="580059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07589A1-5BBD-49DF-BC36-4B94FAC96860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99780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body"/>
          </p:nvPr>
        </p:nvSpPr>
        <p:spPr>
          <a:xfrm>
            <a:off x="679768" y="4715908"/>
            <a:ext cx="5437426" cy="446692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3850588" y="9430251"/>
            <a:ext cx="2944946" cy="4956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276764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83033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8650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5576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45815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8534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18177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64438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22622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099800" y="760091"/>
            <a:ext cx="880533" cy="365125"/>
          </a:xfrm>
        </p:spPr>
        <p:txBody>
          <a:bodyPr/>
          <a:lstStyle>
            <a:lvl1pPr>
              <a:defRPr sz="2000"/>
            </a:lvl1pPr>
          </a:lstStyle>
          <a:p>
            <a:fld id="{1B7AA1FD-3C92-4EFE-8C9E-1A3020CA458E}" type="slidenum">
              <a:rPr lang="ru-RU" b="1" smtClean="0">
                <a:solidFill>
                  <a:schemeClr val="tx1"/>
                </a:solidFill>
              </a:rPr>
              <a:pPr/>
              <a:t>‹#›</a:t>
            </a:fld>
            <a:r>
              <a:rPr lang="ru-RU" dirty="0"/>
              <a:t>/</a:t>
            </a:r>
            <a:r>
              <a:rPr lang="ru-RU" b="1" dirty="0"/>
              <a:t>10</a:t>
            </a: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97" y="141164"/>
            <a:ext cx="814482" cy="882887"/>
          </a:xfrm>
          <a:prstGeom prst="rect">
            <a:avLst/>
          </a:prstGeo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FCA72F7F-E750-9744-B0DC-8DF4E172C7CF}"/>
              </a:ext>
            </a:extLst>
          </p:cNvPr>
          <p:cNvCxnSpPr>
            <a:cxnSpLocks/>
          </p:cNvCxnSpPr>
          <p:nvPr userDrawn="1"/>
        </p:nvCxnSpPr>
        <p:spPr>
          <a:xfrm>
            <a:off x="1020346" y="942654"/>
            <a:ext cx="10151308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26059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0422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14387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5EA4C-B080-439A-A2E1-ACFD2CD6322A}" type="datetimeFigureOut">
              <a:rPr lang="ru-RU" smtClean="0"/>
              <a:t>06.07.2023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AA1FD-3C92-4EFE-8C9E-1A3020CA45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76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2"/>
          <p:cNvSpPr/>
          <p:nvPr/>
        </p:nvSpPr>
        <p:spPr>
          <a:xfrm>
            <a:off x="2895600" y="3886200"/>
            <a:ext cx="6400080" cy="1751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Изображение 3" descr="Снимок экрана 2017-03-05 в 17.15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5397110"/>
            <a:ext cx="9143999" cy="14608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ustomShape 2"/>
          <p:cNvSpPr/>
          <p:nvPr/>
        </p:nvSpPr>
        <p:spPr>
          <a:xfrm>
            <a:off x="814801" y="3679200"/>
            <a:ext cx="10562399" cy="281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spcAft>
                <a:spcPts val="1200"/>
              </a:spcAft>
            </a:pPr>
            <a:r>
              <a:rPr lang="ru-RU" sz="2400" b="1" spc="-1" dirty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модели и практики профилактической и воспитательной работы с детьми и молодежью</a:t>
            </a:r>
          </a:p>
          <a:p>
            <a:pPr algn="ctr">
              <a:spcAft>
                <a:spcPts val="1200"/>
              </a:spcAft>
            </a:pPr>
            <a:r>
              <a:rPr lang="ru-RU" sz="2400" b="1" spc="-1" dirty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Погребная Светлана Кронидовна, заместитель руководителя Аналитического центра ФГБУ «ФИОКО», </a:t>
            </a:r>
            <a:r>
              <a:rPr lang="ru-RU" sz="2400" b="1" spc="-1" dirty="0" err="1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к.пс.н</a:t>
            </a:r>
            <a:r>
              <a:rPr lang="ru-RU" sz="2400" b="1" spc="-1" dirty="0"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spcAft>
                <a:spcPts val="1200"/>
              </a:spcAft>
            </a:pPr>
            <a:r>
              <a:rPr lang="ru-RU" sz="2400" b="1" spc="-1" dirty="0">
                <a:solidFill>
                  <a:srgbClr val="4472C4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stopdestructive@fioco.ru</a:t>
            </a:r>
          </a:p>
          <a:p>
            <a:pPr algn="ctr">
              <a:spcAft>
                <a:spcPts val="1200"/>
              </a:spcAft>
            </a:pPr>
            <a:endParaRPr lang="ru-RU" sz="2400" b="1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400" b="1" spc="-1" dirty="0">
              <a:uFill>
                <a:solidFill>
                  <a:srgbClr val="FFFFFF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1211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2656643-3CAB-8C89-963C-D3B2636D7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E213-8FB8-4D6D-A531-B27CB53FC5E8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F837D5B-E130-4309-7761-428DE01984C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76204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stomShape 2">
            <a:extLst>
              <a:ext uri="{FF2B5EF4-FFF2-40B4-BE49-F238E27FC236}">
                <a16:creationId xmlns:a16="http://schemas.microsoft.com/office/drawing/2014/main" xmlns="" id="{21CB07FE-BD60-4B85-A31B-843BD0B6EC57}"/>
              </a:ext>
            </a:extLst>
          </p:cNvPr>
          <p:cNvSpPr/>
          <p:nvPr/>
        </p:nvSpPr>
        <p:spPr>
          <a:xfrm>
            <a:off x="869335" y="66137"/>
            <a:ext cx="10095585" cy="6758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endParaRPr lang="ru-RU" sz="2000" b="1" cap="all" dirty="0">
              <a:solidFill>
                <a:srgbClr val="0070C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21E77673-0293-4C41-B911-EC72A1D43DB6}"/>
              </a:ext>
            </a:extLst>
          </p:cNvPr>
          <p:cNvSpPr/>
          <p:nvPr/>
        </p:nvSpPr>
        <p:spPr>
          <a:xfrm>
            <a:off x="11678399" y="6035040"/>
            <a:ext cx="513601" cy="82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A7E2E213-8FB8-4D6D-A531-B27CB53FC5E8}" type="slidenum">
              <a:rPr lang="ru-RU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2</a:t>
            </a:fld>
            <a:endParaRPr lang="ru-RU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80452" y="0"/>
            <a:ext cx="106547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 практики воспитательной </a:t>
            </a:r>
          </a:p>
          <a:p>
            <a:pPr algn="ctr"/>
            <a:r>
              <a:rPr lang="ru-RU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профилактической работы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7949" y="1159284"/>
            <a:ext cx="1094099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эффективной практикой воспитательной и профилактической работы понимается оформленный опыт управленческой и/или педагогической деятельности, обеспечивающий положительную динамику и стабильность достигнутых результатов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                  </a:t>
            </a:r>
          </a:p>
          <a:p>
            <a:pPr algn="just"/>
            <a:endParaRPr lang="ru-RU" sz="1400" b="1" i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оценки:</a:t>
            </a:r>
          </a:p>
          <a:p>
            <a:pPr algn="just"/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методологическая обоснованность </a:t>
            </a:r>
          </a:p>
          <a:p>
            <a:pPr algn="just"/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проработанности</a:t>
            </a:r>
          </a:p>
          <a:p>
            <a:pPr algn="just"/>
            <a:r>
              <a:rPr lang="ru-RU" sz="2400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u="sng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регламентированности</a:t>
            </a:r>
            <a:r>
              <a:rPr lang="ru-RU" sz="2400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распространения </a:t>
            </a:r>
          </a:p>
          <a:p>
            <a:pPr algn="just"/>
            <a:endParaRPr lang="ru-RU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практико-ориентированность</a:t>
            </a:r>
          </a:p>
          <a:p>
            <a:pPr algn="just"/>
            <a:r>
              <a:rPr lang="ru-RU" sz="2400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результативность</a:t>
            </a:r>
            <a:r>
              <a:rPr lang="ru-RU" sz="2400" b="1" i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solidFill>
                  <a:schemeClr val="tx2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endParaRPr lang="ru-RU" sz="2400" u="sng" dirty="0">
              <a:solidFill>
                <a:schemeClr val="tx2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28446" y="5169247"/>
            <a:ext cx="54625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см. </a:t>
            </a:r>
            <a:r>
              <a:rPr lang="ru-RU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 доказательности социальных практик в сфере детства </a:t>
            </a:r>
            <a:r>
              <a:rPr lang="ru-RU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200" i="1" dirty="0">
                <a:solidFill>
                  <a:schemeClr val="accent1"/>
                </a:solidFill>
              </a:rPr>
              <a:t>Центр доказательного социального проектирования МГППУ)</a:t>
            </a:r>
            <a:r>
              <a:rPr lang="ru-RU" sz="2200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995139" y="1820480"/>
            <a:ext cx="296978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работы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работы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программно-методический комплекс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игра…</a:t>
            </a:r>
          </a:p>
        </p:txBody>
      </p:sp>
    </p:spTree>
    <p:extLst>
      <p:ext uri="{BB962C8B-B14F-4D97-AF65-F5344CB8AC3E}">
        <p14:creationId xmlns:p14="http://schemas.microsoft.com/office/powerpoint/2010/main" val="855087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Таблица 40">
            <a:extLst>
              <a:ext uri="{FF2B5EF4-FFF2-40B4-BE49-F238E27FC236}">
                <a16:creationId xmlns:a16="http://schemas.microsoft.com/office/drawing/2014/main" xmlns="" id="{F52C6312-2F5D-4DCD-A340-013BA21128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197974"/>
              </p:ext>
            </p:extLst>
          </p:nvPr>
        </p:nvGraphicFramePr>
        <p:xfrm>
          <a:off x="7081732" y="1497693"/>
          <a:ext cx="4701079" cy="5577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010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506135">
                <a:tc>
                  <a:txBody>
                    <a:bodyPr/>
                    <a:lstStyle/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2000" b="1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135 практик </a:t>
                      </a: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2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b="1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                  100 практик</a:t>
                      </a:r>
                    </a:p>
                    <a:p>
                      <a:endParaRPr lang="ru-RU" sz="4000" b="1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4" name="CustomShape 2">
            <a:extLst>
              <a:ext uri="{FF2B5EF4-FFF2-40B4-BE49-F238E27FC236}">
                <a16:creationId xmlns:a16="http://schemas.microsoft.com/office/drawing/2014/main" xmlns="" id="{7D92D8C0-CDB0-4A47-9301-0EC3BF168F3F}"/>
              </a:ext>
            </a:extLst>
          </p:cNvPr>
          <p:cNvSpPr/>
          <p:nvPr/>
        </p:nvSpPr>
        <p:spPr>
          <a:xfrm>
            <a:off x="1068407" y="0"/>
            <a:ext cx="10803181" cy="6758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endParaRPr lang="ru-RU" sz="3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и анализ лучших моделей и практик воспитательной</a:t>
            </a:r>
          </a:p>
          <a:p>
            <a:pPr algn="ctr"/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профилактической работы в 2022 – 2023  году</a:t>
            </a: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44D2F565-0396-4C40-8CC1-3B49B2E06432}"/>
              </a:ext>
            </a:extLst>
          </p:cNvPr>
          <p:cNvSpPr/>
          <p:nvPr/>
        </p:nvSpPr>
        <p:spPr>
          <a:xfrm>
            <a:off x="11678399" y="6035040"/>
            <a:ext cx="513601" cy="82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A7E2E213-8FB8-4D6D-A531-B27CB53FC5E8}" type="slidenum">
              <a:rPr lang="ru-RU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3</a:t>
            </a:fld>
            <a:endParaRPr lang="ru-RU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89275" y="3222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16002688"/>
              </p:ext>
            </p:extLst>
          </p:nvPr>
        </p:nvGraphicFramePr>
        <p:xfrm>
          <a:off x="482363" y="675861"/>
          <a:ext cx="5426888" cy="4385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483" y="3904570"/>
            <a:ext cx="3634179" cy="20897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398" y="1132907"/>
            <a:ext cx="3700264" cy="2089718"/>
          </a:xfrm>
          <a:prstGeom prst="rect">
            <a:avLst/>
          </a:prstGeom>
        </p:spPr>
      </p:pic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842550183"/>
              </p:ext>
            </p:extLst>
          </p:nvPr>
        </p:nvGraphicFramePr>
        <p:xfrm>
          <a:off x="3089274" y="3302493"/>
          <a:ext cx="4003983" cy="3309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2949515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C00646BC-F8E1-945E-C597-16ADB774C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b="1" smtClean="0">
                <a:solidFill>
                  <a:schemeClr val="tx1"/>
                </a:solidFill>
              </a:rPr>
              <a:pPr/>
              <a:t>4</a:t>
            </a:fld>
            <a:r>
              <a:rPr lang="ru-RU"/>
              <a:t>/</a:t>
            </a:r>
            <a:r>
              <a:rPr lang="ru-RU" b="1"/>
              <a:t>10</a:t>
            </a:r>
            <a:endParaRPr lang="ru-RU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1477A61-815E-BA95-8035-E2CBBD1FF1DC}"/>
              </a:ext>
            </a:extLst>
          </p:cNvPr>
          <p:cNvSpPr txBox="1"/>
          <p:nvPr/>
        </p:nvSpPr>
        <p:spPr>
          <a:xfrm>
            <a:off x="1196224" y="777"/>
            <a:ext cx="1029445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реализации практик</a:t>
            </a:r>
          </a:p>
        </p:txBody>
      </p:sp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xmlns="" id="{A729AA89-97BE-7310-DFDD-4026CC34DF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3405563"/>
              </p:ext>
            </p:extLst>
          </p:nvPr>
        </p:nvGraphicFramePr>
        <p:xfrm>
          <a:off x="5448874" y="1445641"/>
          <a:ext cx="6518245" cy="4132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xmlns="" id="{2D84AD4A-1138-6B78-ED2A-AACB3682BD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5120313"/>
              </p:ext>
            </p:extLst>
          </p:nvPr>
        </p:nvGraphicFramePr>
        <p:xfrm>
          <a:off x="159299" y="1333466"/>
          <a:ext cx="5240837" cy="4601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61353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0091D0D-87F1-C1C6-61FA-A5A25EB59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b="1" smtClean="0">
                <a:solidFill>
                  <a:schemeClr val="tx1"/>
                </a:solidFill>
              </a:rPr>
              <a:pPr/>
              <a:t>5</a:t>
            </a:fld>
            <a:r>
              <a:rPr lang="ru-RU"/>
              <a:t>/</a:t>
            </a:r>
            <a:r>
              <a:rPr lang="ru-RU" b="1"/>
              <a:t>10</a:t>
            </a:r>
            <a:endParaRPr lang="ru-RU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ECF542C-69A0-7D53-E754-CAC69C9E4D5D}"/>
              </a:ext>
            </a:extLst>
          </p:cNvPr>
          <p:cNvSpPr txBox="1"/>
          <p:nvPr/>
        </p:nvSpPr>
        <p:spPr>
          <a:xfrm>
            <a:off x="1173018" y="405410"/>
            <a:ext cx="992678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kumimoji="0" lang="ru-RU" sz="2600" b="1" i="0" u="none" strike="noStrike" kern="1200" cap="none" spc="0" normalizeH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лощадки реализации </a:t>
            </a:r>
            <a:r>
              <a:rPr lang="ru-RU" sz="2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xmlns="" id="{9265B034-BB6A-5488-2056-DD83A14724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6780891"/>
              </p:ext>
            </p:extLst>
          </p:nvPr>
        </p:nvGraphicFramePr>
        <p:xfrm>
          <a:off x="2250209" y="1121432"/>
          <a:ext cx="8127368" cy="5529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7564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50358D06-6474-F733-DED1-D415A21F3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b="1" smtClean="0">
                <a:solidFill>
                  <a:schemeClr val="tx1"/>
                </a:solidFill>
              </a:rPr>
              <a:pPr/>
              <a:t>6</a:t>
            </a:fld>
            <a:r>
              <a:rPr lang="ru-RU"/>
              <a:t>/</a:t>
            </a:r>
            <a:r>
              <a:rPr lang="ru-RU" b="1"/>
              <a:t>10</a:t>
            </a:r>
            <a:endParaRPr lang="ru-RU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F52CBF2-0DA6-6ECC-7389-C043C7D176BF}"/>
              </a:ext>
            </a:extLst>
          </p:cNvPr>
          <p:cNvSpPr txBox="1"/>
          <p:nvPr/>
        </p:nvSpPr>
        <p:spPr>
          <a:xfrm>
            <a:off x="1333500" y="205406"/>
            <a:ext cx="92297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 практики воспитательной работы </a:t>
            </a: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xmlns="" id="{A729AA89-97BE-7310-DFDD-4026CC34DF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7517670"/>
              </p:ext>
            </p:extLst>
          </p:nvPr>
        </p:nvGraphicFramePr>
        <p:xfrm>
          <a:off x="971550" y="1114425"/>
          <a:ext cx="10306050" cy="5143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6063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b="1" smtClean="0">
                <a:solidFill>
                  <a:schemeClr val="tx1"/>
                </a:solidFill>
              </a:rPr>
              <a:pPr/>
              <a:t>7</a:t>
            </a:fld>
            <a:r>
              <a:rPr lang="ru-RU"/>
              <a:t>/</a:t>
            </a:r>
            <a:r>
              <a:rPr lang="ru-RU" b="1"/>
              <a:t>10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43076" y="252710"/>
            <a:ext cx="90011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Лучшие  практики профилактической работы 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xmlns="" id="{A729AA89-97BE-7310-DFDD-4026CC34DF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4146860"/>
              </p:ext>
            </p:extLst>
          </p:nvPr>
        </p:nvGraphicFramePr>
        <p:xfrm>
          <a:off x="895350" y="962026"/>
          <a:ext cx="10306050" cy="5553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5130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stomShape 2">
            <a:extLst>
              <a:ext uri="{FF2B5EF4-FFF2-40B4-BE49-F238E27FC236}">
                <a16:creationId xmlns:a16="http://schemas.microsoft.com/office/drawing/2014/main" xmlns="" id="{2E4F669F-1980-4C9A-93B7-2188C77273FD}"/>
              </a:ext>
            </a:extLst>
          </p:cNvPr>
          <p:cNvSpPr/>
          <p:nvPr/>
        </p:nvSpPr>
        <p:spPr>
          <a:xfrm>
            <a:off x="1076069" y="154276"/>
            <a:ext cx="10095585" cy="6758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endParaRPr lang="ru-RU" sz="2000" b="1" cap="all" dirty="0">
              <a:solidFill>
                <a:srgbClr val="0070C0"/>
              </a:solidFill>
              <a:latin typeface="Arial Black" panose="020B0A04020102020204" pitchFamily="34" charset="0"/>
              <a:cs typeface="Times New Roman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045140AA-3FB4-47D2-841C-EC029C766CE8}"/>
              </a:ext>
            </a:extLst>
          </p:cNvPr>
          <p:cNvSpPr/>
          <p:nvPr/>
        </p:nvSpPr>
        <p:spPr>
          <a:xfrm>
            <a:off x="11678399" y="6035040"/>
            <a:ext cx="513601" cy="822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A7E2E213-8FB8-4D6D-A531-B27CB53FC5E8}" type="slidenum">
              <a:rPr lang="ru-RU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8</a:t>
            </a:fld>
            <a:endParaRPr lang="ru-RU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64257" y="2510"/>
            <a:ext cx="1047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опыта реализации практик </a:t>
            </a:r>
          </a:p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вебинарах</a:t>
            </a:r>
            <a:r>
              <a:rPr lang="ru-RU" sz="3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Аналитического центра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53" y="1018173"/>
            <a:ext cx="5305245" cy="29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921" y="1027506"/>
            <a:ext cx="4796733" cy="31064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53" y="4071668"/>
            <a:ext cx="4219323" cy="27408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921" y="4196795"/>
            <a:ext cx="4103011" cy="2552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705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91B42697-77D7-E4CA-DB4B-B128A92B2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AA1FD-3C92-4EFE-8C9E-1A3020CA458E}" type="slidenum">
              <a:rPr lang="ru-RU" b="1" smtClean="0">
                <a:solidFill>
                  <a:schemeClr val="tx1"/>
                </a:solidFill>
              </a:rPr>
              <a:pPr/>
              <a:t>9</a:t>
            </a:fld>
            <a:r>
              <a:rPr lang="ru-RU"/>
              <a:t>/</a:t>
            </a:r>
            <a:r>
              <a:rPr lang="ru-RU" b="1"/>
              <a:t>10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4" t="4529" r="731" b="4529"/>
          <a:stretch/>
        </p:blipFill>
        <p:spPr bwMode="auto">
          <a:xfrm>
            <a:off x="120769" y="60385"/>
            <a:ext cx="11826815" cy="6487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065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20099</TotalTime>
  <Words>250</Words>
  <Application>Microsoft Office PowerPoint</Application>
  <PresentationFormat>Произвольный</PresentationFormat>
  <Paragraphs>109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Умная Москва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ФИОКО</dc:creator>
  <cp:lastModifiedBy>Симанович Василий Витальевич</cp:lastModifiedBy>
  <cp:revision>615</cp:revision>
  <cp:lastPrinted>2022-09-09T12:49:31Z</cp:lastPrinted>
  <dcterms:created xsi:type="dcterms:W3CDTF">2016-12-17T10:03:25Z</dcterms:created>
  <dcterms:modified xsi:type="dcterms:W3CDTF">2023-07-06T16:11:14Z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Умная Москва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1</vt:i4>
  </property>
  <property fmtid="{D5CDD505-2E9C-101B-9397-08002B2CF9AE}" pid="8" name="Notes">
    <vt:i4>62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62</vt:i4>
  </property>
</Properties>
</file>